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445285b5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445285b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362ba47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5362ba47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541006a7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541006a7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445285b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445285b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362ba47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362ba47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17463"/>
            <a:ext cx="9144000" cy="21717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09600" y="2724150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610496" y="1217613"/>
            <a:ext cx="6858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/>
        </p:nvSpPr>
        <p:spPr>
          <a:xfrm>
            <a:off x="555625" y="26988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Trustees Presentation</a:t>
            </a:r>
            <a:endParaRPr/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609600" y="666750"/>
            <a:ext cx="5727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6477000" y="666750"/>
            <a:ext cx="2514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7924800" y="58738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rtl="0">
              <a:spcBef>
                <a:spcPts val="750"/>
              </a:spcBef>
              <a:spcAft>
                <a:spcPts val="0"/>
              </a:spcAft>
              <a:buSzPts val="2100"/>
              <a:buChar char="▪"/>
              <a:defRPr/>
            </a:lvl1pPr>
            <a:lvl2pPr indent="-342900" lvl="1" marL="914400" rtl="0"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23850" lvl="2" marL="1371600" rtl="0">
              <a:spcBef>
                <a:spcPts val="375"/>
              </a:spcBef>
              <a:spcAft>
                <a:spcPts val="0"/>
              </a:spcAft>
              <a:buSzPts val="1500"/>
              <a:buChar char="▪"/>
              <a:defRPr/>
            </a:lvl3pPr>
            <a:lvl4pPr indent="-311150" lvl="3" marL="1828800" rtl="0">
              <a:spcBef>
                <a:spcPts val="375"/>
              </a:spcBef>
              <a:spcAft>
                <a:spcPts val="0"/>
              </a:spcAft>
              <a:buSzPts val="1300"/>
              <a:buChar char="▪"/>
              <a:defRPr/>
            </a:lvl4pPr>
            <a:lvl5pPr indent="-311150" lvl="4" marL="2286000" rtl="0">
              <a:spcBef>
                <a:spcPts val="375"/>
              </a:spcBef>
              <a:spcAft>
                <a:spcPts val="0"/>
              </a:spcAft>
              <a:buSzPts val="1300"/>
              <a:buChar char="▪"/>
              <a:defRPr/>
            </a:lvl5pPr>
            <a:lvl6pPr indent="-314325" lvl="5" marL="27432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rtl="0"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28650" y="361950"/>
            <a:ext cx="78867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28650" y="1352550"/>
            <a:ext cx="78867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7924800" y="58738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>
            <a:off x="555625" y="26988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Trustees Presentation</a:t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623888" y="1047750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623888" y="3187303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7924800" y="58738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555625" y="26988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Trustees Presentation</a:t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628650" y="666750"/>
            <a:ext cx="7886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28650" y="1369219"/>
            <a:ext cx="3886200" cy="2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29150" y="1369219"/>
            <a:ext cx="3886200" cy="2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7924800" y="58738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/>
        </p:nvSpPr>
        <p:spPr>
          <a:xfrm>
            <a:off x="555625" y="26988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Trustees Presentation</a:t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629841" y="147520"/>
            <a:ext cx="78867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629842" y="1878806"/>
            <a:ext cx="38682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" name="Google Shape;36;p6"/>
          <p:cNvSpPr txBox="1"/>
          <p:nvPr>
            <p:ph idx="4" type="body"/>
          </p:nvPr>
        </p:nvSpPr>
        <p:spPr>
          <a:xfrm>
            <a:off x="4629150" y="1878807"/>
            <a:ext cx="3887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7924800" y="58738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555625" y="26988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Trustees Presentation</a:t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555625" y="666750"/>
            <a:ext cx="7886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7924800" y="58738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555625" y="26988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Trustees Presentation</a:t>
            </a:r>
            <a:endParaRPr/>
          </a:p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7924800" y="58738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/>
        </p:nvSpPr>
        <p:spPr>
          <a:xfrm>
            <a:off x="555625" y="26988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Trustees Presentation</a:t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623979" y="590550"/>
            <a:ext cx="29493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887391" y="892969"/>
            <a:ext cx="4629300" cy="3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▪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▪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▪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629841" y="1695451"/>
            <a:ext cx="29493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7924800" y="58738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>
            <a:off x="555625" y="26988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Trustees Presentation</a:t>
            </a:r>
            <a:endParaRPr/>
          </a:p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629841" y="438150"/>
            <a:ext cx="2949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>
            <p:ph idx="2" type="pic"/>
          </p:nvPr>
        </p:nvSpPr>
        <p:spPr>
          <a:xfrm>
            <a:off x="3887391" y="740569"/>
            <a:ext cx="4629300" cy="3279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629841" y="1543051"/>
            <a:ext cx="29493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7924800" y="58738"/>
            <a:ext cx="685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666750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762125"/>
            <a:ext cx="7886700" cy="21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▪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1588" y="-4763"/>
            <a:ext cx="9144000" cy="3684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555625" y="4433888"/>
            <a:ext cx="4664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Department of Electrical &amp; Computer Engineering</a:t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00950" y="4341813"/>
            <a:ext cx="914400" cy="41116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i.org/10.1038/s41598-021-01763-9" TargetMode="External"/><Relationship Id="rId4" Type="http://schemas.openxmlformats.org/officeDocument/2006/relationships/hyperlink" Target="https://doi.org/10.1111/2041-210X.139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0" y="0"/>
            <a:ext cx="91440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Detecting</a:t>
            </a:r>
            <a:r>
              <a:rPr lang="en" sz="5300"/>
              <a:t> 3D Objects Using Apple’s LiDAR Sensor</a:t>
            </a:r>
            <a:endParaRPr sz="5100"/>
          </a:p>
        </p:txBody>
      </p:sp>
      <p:sp>
        <p:nvSpPr>
          <p:cNvPr id="75" name="Google Shape;75;p14"/>
          <p:cNvSpPr txBox="1"/>
          <p:nvPr/>
        </p:nvSpPr>
        <p:spPr>
          <a:xfrm>
            <a:off x="599225" y="3879425"/>
            <a:ext cx="742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/>
              <a:t>Fei Xie and Chris Kelly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563275" y="460025"/>
            <a:ext cx="7886700" cy="84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LiDAR work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628650" y="1352550"/>
            <a:ext cx="5506500" cy="26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Time of Flight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Colidar works by using laser pulses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Pulse reflects off target and returns to a detector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Can calculate Distance with equation D = c*t/2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700" y="1733225"/>
            <a:ext cx="2518975" cy="16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0" y="314925"/>
            <a:ext cx="8520600" cy="580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Apple’s LiDAR Sensor and its Capabilities</a:t>
            </a:r>
            <a:endParaRPr sz="2400"/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214625" y="1146675"/>
            <a:ext cx="6530700" cy="328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Using time of flight calculations LiDAR is able to find how far away an object is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Sensor produces an </a:t>
            </a:r>
            <a:r>
              <a:rPr lang="en" sz="1700">
                <a:highlight>
                  <a:srgbClr val="FFFFFF"/>
                </a:highlight>
              </a:rPr>
              <a:t>8 × 8 points diffracted into 3 × 3 grids making a total of 576 depth points (1)</a:t>
            </a:r>
            <a:endParaRPr sz="1700"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/>
              <a:t>LiDAR makes 3D scanning much easier and cheaper than ever before</a:t>
            </a:r>
            <a:endParaRPr sz="170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375" y="1698537"/>
            <a:ext cx="2220225" cy="21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Scanning Demonstration</a:t>
            </a:r>
            <a:endParaRPr sz="2400"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5652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Using the Polycam application and Lidar sensor a 3D model was constructed</a:t>
            </a:r>
            <a:endParaRPr sz="1700"/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Able to place 3D scan into Augmented Reality </a:t>
            </a:r>
            <a:r>
              <a:rPr lang="en" sz="1700"/>
              <a:t>landscape </a:t>
            </a:r>
            <a:endParaRPr sz="1700"/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Useful for cheap yet detailed 3D scans of products/prototypes </a:t>
            </a:r>
            <a:endParaRPr sz="1700"/>
          </a:p>
          <a:p>
            <a:pPr indent="-336550" lvl="0" marL="457200" rtl="0" algn="l">
              <a:spcBef>
                <a:spcPts val="75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Applications for Virtual Reality</a:t>
            </a:r>
            <a:endParaRPr sz="17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5964300" y="1605825"/>
            <a:ext cx="3090950" cy="1931850"/>
            <a:chOff x="5964450" y="424650"/>
            <a:chExt cx="3090950" cy="1931850"/>
          </a:xfrm>
        </p:grpSpPr>
        <p:pic>
          <p:nvPicPr>
            <p:cNvPr id="97" name="Google Shape;9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4450" y="424651"/>
              <a:ext cx="1545475" cy="1931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09925" y="424650"/>
              <a:ext cx="1545475" cy="1931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New Research and Applications</a:t>
            </a:r>
            <a:endParaRPr sz="2400"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Remote sensing in Geoscience (1)(2)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 Low cost scanning for terrestrial landscapes, monitoring erosion of coastal cliffs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Yield monitoring systems in agriculture</a:t>
            </a:r>
            <a:endParaRPr/>
          </a:p>
          <a:p>
            <a:pPr indent="-171450" lvl="1" marL="514350" rtl="0" algn="l">
              <a:spcBef>
                <a:spcPts val="750"/>
              </a:spcBef>
              <a:spcAft>
                <a:spcPts val="0"/>
              </a:spcAft>
              <a:buSzPts val="1800"/>
              <a:buChar char="○"/>
            </a:pPr>
            <a:r>
              <a:rPr lang="en" sz="2100"/>
              <a:t> Detailed sensing in fruit(3) and crop productions.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Forest management (4)</a:t>
            </a:r>
            <a:endParaRPr/>
          </a:p>
          <a:p>
            <a:pPr indent="-361950" lvl="0" marL="457200" rtl="0" algn="l">
              <a:spcBef>
                <a:spcPts val="75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Identifying Objects through LiDAR scans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Reference</a:t>
            </a:r>
            <a:endParaRPr sz="2400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Luetzenburg, G., Kroon, A. &amp; Bjørk, A.A. Evaluation of the Apple iPhone 12 Pro LiDAR for an Application in Geosciences.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 Rep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11, 22221 (2021).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https://doi.org/10.1038/s41598-021-01763-9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75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E. Zawacki, “IPhone LIDAR with applications for the Geosciences,” OpenTopography, 12-Jan-2022. [Online]. Available: https://opentopography.org/blog/iphone-lidar-applications-geosciences. [Accessed: 13-Sep-2022].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75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Tsoulias, Nikos, et al. "Apple shape detection based on geometric and radiometric features using a LiDAR laser scanner." Remote Sensing 12.15 (2020): 2481.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75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Tatsumi, S., Yamaguchi, K., &amp; Furuya, N. (2022). ForestScanner: A mobile application for measuring and mapping trees with LiDAR-equipped iPhone and iPad. Methods in Ecology and Evolution, 00, 1– 7.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https://doi.org/10.1111/2041-210X.13900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